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2" r:id="rId3"/>
    <p:sldId id="261" r:id="rId4"/>
    <p:sldId id="257" r:id="rId5"/>
    <p:sldId id="258" r:id="rId6"/>
    <p:sldId id="259"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C54E3FB-711B-400A-9E20-12050BDFA236}" type="datetimeFigureOut">
              <a:rPr lang="en-US" smtClean="0"/>
              <a:t>8/5/2020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5D2610F-9201-469A-8B87-7C1E057B0086}"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D2610F-9201-469A-8B87-7C1E057B0086}"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D2610F-9201-469A-8B87-7C1E057B0086}"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D2610F-9201-469A-8B87-7C1E057B0086}" type="slidenum">
              <a:rPr lang="en-US" smtClean="0"/>
              <a:t>‹#›</a:t>
            </a:fld>
            <a:endParaRPr lang="en-US" dirty="0"/>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D2610F-9201-469A-8B87-7C1E057B008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D2610F-9201-469A-8B87-7C1E057B0086}"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D2610F-9201-469A-8B87-7C1E057B0086}"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D2610F-9201-469A-8B87-7C1E057B0086}"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D2610F-9201-469A-8B87-7C1E057B008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D2610F-9201-469A-8B87-7C1E057B008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4E3FB-711B-400A-9E20-12050BDFA236}"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D2610F-9201-469A-8B87-7C1E057B008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46000">
              <a:srgbClr val="7A0000"/>
            </a:gs>
            <a:gs pos="100000">
              <a:schemeClr val="tx1"/>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C54E3FB-711B-400A-9E20-12050BDFA236}" type="datetimeFigureOut">
              <a:rPr lang="en-US" smtClean="0"/>
              <a:t>8/5/2020</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5D2610F-9201-469A-8B87-7C1E057B008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shendricksela.weebly.co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274859" cy="1731982"/>
          </a:xfrm>
        </p:spPr>
        <p:txBody>
          <a:bodyPr>
            <a:normAutofit fontScale="90000"/>
          </a:bodyPr>
          <a:lstStyle/>
          <a:p>
            <a:pPr algn="ctr"/>
            <a:r>
              <a:rPr lang="en-US" b="1" dirty="0">
                <a:solidFill>
                  <a:schemeClr val="bg1"/>
                </a:solidFill>
                <a:latin typeface="Algerian" panose="04020705040A02060702" pitchFamily="82" charset="0"/>
                <a:cs typeface="Andalus" panose="02020603050405020304" pitchFamily="18" charset="-78"/>
              </a:rPr>
              <a:t>Ms. Hendricks’ World</a:t>
            </a:r>
          </a:p>
        </p:txBody>
      </p:sp>
      <p:sp>
        <p:nvSpPr>
          <p:cNvPr id="3" name="Subtitle 2"/>
          <p:cNvSpPr>
            <a:spLocks noGrp="1"/>
          </p:cNvSpPr>
          <p:nvPr>
            <p:ph type="subTitle" idx="1"/>
          </p:nvPr>
        </p:nvSpPr>
        <p:spPr>
          <a:xfrm>
            <a:off x="1332089" y="3767862"/>
            <a:ext cx="6440311" cy="1752600"/>
          </a:xfrm>
        </p:spPr>
        <p:txBody>
          <a:bodyPr/>
          <a:lstStyle/>
          <a:p>
            <a:r>
              <a:rPr lang="en-US" dirty="0">
                <a:solidFill>
                  <a:schemeClr val="bg1"/>
                </a:solidFill>
                <a:latin typeface="Algerian" panose="04020705040A02060702" pitchFamily="82" charset="0"/>
                <a:cs typeface="Andalus" panose="02020603050405020304" pitchFamily="18" charset="-78"/>
              </a:rPr>
              <a:t>Rules and Regulations</a:t>
            </a:r>
          </a:p>
          <a:p>
            <a:r>
              <a:rPr lang="en-US" dirty="0" smtClean="0">
                <a:solidFill>
                  <a:schemeClr val="bg1"/>
                </a:solidFill>
                <a:latin typeface="Algerian" panose="04020705040A02060702" pitchFamily="82" charset="0"/>
                <a:cs typeface="Andalus" panose="02020603050405020304" pitchFamily="18" charset="-78"/>
              </a:rPr>
              <a:t>2020-2021</a:t>
            </a:r>
            <a:endParaRPr lang="en-US" dirty="0">
              <a:solidFill>
                <a:schemeClr val="bg1"/>
              </a:solidFill>
              <a:latin typeface="Algerian" panose="04020705040A02060702" pitchFamily="82" charset="0"/>
              <a:cs typeface="Andalus" panose="02020603050405020304" pitchFamily="18" charset="-78"/>
            </a:endParaRPr>
          </a:p>
          <a:p>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017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6C4E76-3A7F-46CF-BA19-52A847928062}"/>
              </a:ext>
            </a:extLst>
          </p:cNvPr>
          <p:cNvSpPr>
            <a:spLocks noGrp="1"/>
          </p:cNvSpPr>
          <p:nvPr>
            <p:ph type="title"/>
          </p:nvPr>
        </p:nvSpPr>
        <p:spPr/>
        <p:txBody>
          <a:bodyPr/>
          <a:lstStyle/>
          <a:p>
            <a:r>
              <a:rPr lang="en-US" sz="4100" b="1" dirty="0">
                <a:solidFill>
                  <a:schemeClr val="bg1"/>
                </a:solidFill>
              </a:rPr>
              <a:t>Welcome to the Magnificent 7!!</a:t>
            </a:r>
          </a:p>
        </p:txBody>
      </p:sp>
      <p:pic>
        <p:nvPicPr>
          <p:cNvPr id="14" name="Content Placeholder 13">
            <a:extLst>
              <a:ext uri="{FF2B5EF4-FFF2-40B4-BE49-F238E27FC236}">
                <a16:creationId xmlns:a16="http://schemas.microsoft.com/office/drawing/2014/main" id="{50BE1E44-7DC9-4089-8B65-C706B6481E6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rot="1007282">
            <a:off x="4872030" y="2233494"/>
            <a:ext cx="3803650" cy="3210433"/>
          </a:xfrm>
          <a:prstGeom prst="rect">
            <a:avLst/>
          </a:prstGeom>
          <a:ln>
            <a:noFill/>
          </a:ln>
          <a:effectLst>
            <a:softEdge rad="112500"/>
          </a:effectLst>
        </p:spPr>
      </p:pic>
      <p:pic>
        <p:nvPicPr>
          <p:cNvPr id="4" name="Content Placeholder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685800" y="2751932"/>
            <a:ext cx="3950758" cy="2963068"/>
          </a:xfrm>
        </p:spPr>
      </p:pic>
    </p:spTree>
    <p:extLst>
      <p:ext uri="{BB962C8B-B14F-4D97-AF65-F5344CB8AC3E}">
        <p14:creationId xmlns:p14="http://schemas.microsoft.com/office/powerpoint/2010/main" val="167421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28653"/>
          </a:xfrm>
        </p:spPr>
        <p:txBody>
          <a:bodyPr>
            <a:normAutofit/>
          </a:bodyPr>
          <a:lstStyle/>
          <a:p>
            <a:r>
              <a:rPr lang="en-US" sz="1900" dirty="0">
                <a:solidFill>
                  <a:schemeClr val="bg1"/>
                </a:solidFill>
              </a:rPr>
              <a:t>You are with me the shortest time but this by no means excludes you from proper behavioral expectations. </a:t>
            </a:r>
          </a:p>
          <a:p>
            <a:pPr lvl="1"/>
            <a:r>
              <a:rPr lang="en-US" sz="1900" dirty="0">
                <a:solidFill>
                  <a:schemeClr val="bg1"/>
                </a:solidFill>
              </a:rPr>
              <a:t>Enter room quietly.  </a:t>
            </a:r>
          </a:p>
          <a:p>
            <a:pPr lvl="1"/>
            <a:r>
              <a:rPr lang="en-US" sz="1900" dirty="0">
                <a:solidFill>
                  <a:schemeClr val="bg1"/>
                </a:solidFill>
              </a:rPr>
              <a:t>Eat breakfast and dispose of trash.</a:t>
            </a:r>
          </a:p>
          <a:p>
            <a:pPr lvl="2"/>
            <a:r>
              <a:rPr lang="en-US" sz="1900" dirty="0">
                <a:solidFill>
                  <a:schemeClr val="bg1"/>
                </a:solidFill>
              </a:rPr>
              <a:t>If you have made a mess, clean it up. We share this space, unnecessary mess leads to uncleanly surroundings which will bring bugs. Yuck!</a:t>
            </a:r>
          </a:p>
          <a:p>
            <a:r>
              <a:rPr lang="en-US" sz="1900" dirty="0">
                <a:solidFill>
                  <a:schemeClr val="bg1"/>
                </a:solidFill>
              </a:rPr>
              <a:t>Stand for Pledge and moment of silence. Be respectful and stand completely still and silent!</a:t>
            </a:r>
          </a:p>
          <a:p>
            <a:r>
              <a:rPr lang="en-US" sz="1900" dirty="0">
                <a:solidFill>
                  <a:schemeClr val="bg1"/>
                </a:solidFill>
              </a:rPr>
              <a:t>After announcements, gather your belongings, dispose of any final trash and prepare to exit the classroom in an orderly fashion, ready to embark on the days activities and your other classes.  </a:t>
            </a:r>
          </a:p>
        </p:txBody>
      </p:sp>
      <p:sp>
        <p:nvSpPr>
          <p:cNvPr id="3" name="Title 2"/>
          <p:cNvSpPr>
            <a:spLocks noGrp="1"/>
          </p:cNvSpPr>
          <p:nvPr>
            <p:ph type="title"/>
          </p:nvPr>
        </p:nvSpPr>
        <p:spPr/>
        <p:txBody>
          <a:bodyPr/>
          <a:lstStyle/>
          <a:p>
            <a:r>
              <a:rPr lang="en-US" dirty="0">
                <a:solidFill>
                  <a:schemeClr val="bg1"/>
                </a:solidFill>
                <a:latin typeface="Algerian" panose="04020705040A02060702" pitchFamily="82" charset="0"/>
              </a:rPr>
              <a:t>Home Room</a:t>
            </a:r>
          </a:p>
        </p:txBody>
      </p:sp>
    </p:spTree>
    <p:extLst>
      <p:ext uri="{BB962C8B-B14F-4D97-AF65-F5344CB8AC3E}">
        <p14:creationId xmlns:p14="http://schemas.microsoft.com/office/powerpoint/2010/main" val="229871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u="sng" dirty="0">
                <a:solidFill>
                  <a:schemeClr val="bg1"/>
                </a:solidFill>
                <a:latin typeface="Andalus" panose="02020603050405020304" pitchFamily="18" charset="-78"/>
                <a:cs typeface="Andalus" panose="02020603050405020304" pitchFamily="18" charset="-78"/>
              </a:rPr>
              <a:t>Do</a:t>
            </a:r>
            <a:r>
              <a:rPr lang="en-US" i="1" dirty="0">
                <a:solidFill>
                  <a:schemeClr val="bg1"/>
                </a:solidFill>
                <a:latin typeface="Andalus" panose="02020603050405020304" pitchFamily="18" charset="-78"/>
                <a:cs typeface="Andalus" panose="02020603050405020304" pitchFamily="18" charset="-78"/>
              </a:rPr>
              <a:t> </a:t>
            </a:r>
            <a:r>
              <a:rPr lang="en-US" dirty="0">
                <a:solidFill>
                  <a:schemeClr val="bg1"/>
                </a:solidFill>
                <a:latin typeface="Andalus" panose="02020603050405020304" pitchFamily="18" charset="-78"/>
                <a:cs typeface="Andalus" panose="02020603050405020304" pitchFamily="18" charset="-78"/>
              </a:rPr>
              <a:t>greet everyone with a smile and respectful demeanor</a:t>
            </a:r>
          </a:p>
          <a:p>
            <a:pPr lvl="1"/>
            <a:r>
              <a:rPr lang="en-US" dirty="0">
                <a:solidFill>
                  <a:schemeClr val="bg1"/>
                </a:solidFill>
                <a:latin typeface="Andalus" panose="02020603050405020304" pitchFamily="18" charset="-78"/>
                <a:cs typeface="Andalus" panose="02020603050405020304" pitchFamily="18" charset="-78"/>
              </a:rPr>
              <a:t>Attitudes are contagious, is yours worth catching?</a:t>
            </a:r>
          </a:p>
          <a:p>
            <a:r>
              <a:rPr lang="en-US" b="1" i="1" u="sng" dirty="0">
                <a:solidFill>
                  <a:schemeClr val="bg1"/>
                </a:solidFill>
                <a:latin typeface="Andalus" panose="02020603050405020304" pitchFamily="18" charset="-78"/>
                <a:cs typeface="Andalus" panose="02020603050405020304" pitchFamily="18" charset="-78"/>
              </a:rPr>
              <a:t>Do</a:t>
            </a:r>
            <a:r>
              <a:rPr lang="en-US" dirty="0">
                <a:solidFill>
                  <a:schemeClr val="bg1"/>
                </a:solidFill>
                <a:latin typeface="Andalus" panose="02020603050405020304" pitchFamily="18" charset="-78"/>
                <a:cs typeface="Andalus" panose="02020603050405020304" pitchFamily="18" charset="-78"/>
              </a:rPr>
              <a:t> participate</a:t>
            </a:r>
          </a:p>
          <a:p>
            <a:r>
              <a:rPr lang="en-US" b="1" i="1" u="sng" dirty="0">
                <a:solidFill>
                  <a:schemeClr val="bg1"/>
                </a:solidFill>
                <a:latin typeface="Andalus" panose="02020603050405020304" pitchFamily="18" charset="-78"/>
                <a:cs typeface="Andalus" panose="02020603050405020304" pitchFamily="18" charset="-78"/>
              </a:rPr>
              <a:t>Do</a:t>
            </a:r>
            <a:r>
              <a:rPr lang="en-US" dirty="0">
                <a:solidFill>
                  <a:schemeClr val="bg1"/>
                </a:solidFill>
                <a:latin typeface="Andalus" panose="02020603050405020304" pitchFamily="18" charset="-78"/>
                <a:cs typeface="Andalus" panose="02020603050405020304" pitchFamily="18" charset="-78"/>
              </a:rPr>
              <a:t> ask questions if anything is confusing or unclear</a:t>
            </a:r>
          </a:p>
          <a:p>
            <a:r>
              <a:rPr lang="en-US" b="1" i="1" u="sng" dirty="0">
                <a:solidFill>
                  <a:schemeClr val="bg1"/>
                </a:solidFill>
                <a:latin typeface="Andalus" panose="02020603050405020304" pitchFamily="18" charset="-78"/>
                <a:cs typeface="Andalus" panose="02020603050405020304" pitchFamily="18" charset="-78"/>
              </a:rPr>
              <a:t>Do</a:t>
            </a:r>
            <a:r>
              <a:rPr lang="en-US" dirty="0">
                <a:solidFill>
                  <a:schemeClr val="bg1"/>
                </a:solidFill>
                <a:latin typeface="Andalus" panose="02020603050405020304" pitchFamily="18" charset="-78"/>
                <a:cs typeface="Andalus" panose="02020603050405020304" pitchFamily="18" charset="-78"/>
              </a:rPr>
              <a:t> have all supplies out and ready once you have entered the classroom</a:t>
            </a:r>
          </a:p>
          <a:p>
            <a:r>
              <a:rPr lang="en-US" b="1" i="1" u="sng" dirty="0">
                <a:solidFill>
                  <a:schemeClr val="bg1"/>
                </a:solidFill>
                <a:latin typeface="Andalus" panose="02020603050405020304" pitchFamily="18" charset="-78"/>
                <a:cs typeface="Andalus" panose="02020603050405020304" pitchFamily="18" charset="-78"/>
              </a:rPr>
              <a:t>Do</a:t>
            </a:r>
            <a:r>
              <a:rPr lang="en-US" b="1" i="1" dirty="0">
                <a:solidFill>
                  <a:schemeClr val="bg1"/>
                </a:solidFill>
                <a:latin typeface="Andalus" panose="02020603050405020304" pitchFamily="18" charset="-78"/>
                <a:cs typeface="Andalus" panose="02020603050405020304" pitchFamily="18" charset="-78"/>
              </a:rPr>
              <a:t> </a:t>
            </a:r>
            <a:r>
              <a:rPr lang="en-US" dirty="0">
                <a:solidFill>
                  <a:schemeClr val="bg1"/>
                </a:solidFill>
                <a:latin typeface="Andalus" panose="02020603050405020304" pitchFamily="18" charset="-78"/>
                <a:cs typeface="Andalus" panose="02020603050405020304" pitchFamily="18" charset="-78"/>
              </a:rPr>
              <a:t>raise your hands to speak out of turn or to ask questions unless otherwise authorized</a:t>
            </a:r>
          </a:p>
          <a:p>
            <a:r>
              <a:rPr lang="en-US" b="1" i="1" u="sng" dirty="0">
                <a:solidFill>
                  <a:schemeClr val="bg1"/>
                </a:solidFill>
                <a:latin typeface="Andalus" panose="02020603050405020304" pitchFamily="18" charset="-78"/>
                <a:cs typeface="Andalus" panose="02020603050405020304" pitchFamily="18" charset="-78"/>
              </a:rPr>
              <a:t>Do</a:t>
            </a:r>
            <a:r>
              <a:rPr lang="en-US" dirty="0">
                <a:solidFill>
                  <a:schemeClr val="bg1"/>
                </a:solidFill>
                <a:latin typeface="Andalus" panose="02020603050405020304" pitchFamily="18" charset="-78"/>
                <a:cs typeface="Andalus" panose="02020603050405020304" pitchFamily="18" charset="-78"/>
              </a:rPr>
              <a:t> remain in your seat unless you have been permitted to move about the classroom</a:t>
            </a:r>
          </a:p>
          <a:p>
            <a:endParaRPr lang="en-US" dirty="0"/>
          </a:p>
        </p:txBody>
      </p:sp>
      <p:sp>
        <p:nvSpPr>
          <p:cNvPr id="2" name="Title 1"/>
          <p:cNvSpPr>
            <a:spLocks noGrp="1"/>
          </p:cNvSpPr>
          <p:nvPr>
            <p:ph type="title"/>
          </p:nvPr>
        </p:nvSpPr>
        <p:spPr/>
        <p:txBody>
          <a:bodyPr/>
          <a:lstStyle/>
          <a:p>
            <a:pPr algn="ctr"/>
            <a:r>
              <a:rPr lang="en-US" dirty="0">
                <a:solidFill>
                  <a:schemeClr val="bg1"/>
                </a:solidFill>
                <a:latin typeface="Algerian" panose="04020705040A02060702" pitchFamily="82" charset="0"/>
                <a:cs typeface="Andalus" panose="02020603050405020304" pitchFamily="18" charset="-78"/>
              </a:rPr>
              <a:t>Do’s</a:t>
            </a:r>
          </a:p>
        </p:txBody>
      </p:sp>
    </p:spTree>
    <p:extLst>
      <p:ext uri="{BB962C8B-B14F-4D97-AF65-F5344CB8AC3E}">
        <p14:creationId xmlns:p14="http://schemas.microsoft.com/office/powerpoint/2010/main" val="1028567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u="sng" dirty="0">
                <a:solidFill>
                  <a:schemeClr val="bg1"/>
                </a:solidFill>
                <a:latin typeface="Andalus" panose="02020603050405020304" pitchFamily="18" charset="-78"/>
                <a:cs typeface="Andalus" panose="02020603050405020304" pitchFamily="18" charset="-78"/>
              </a:rPr>
              <a:t>Do not </a:t>
            </a:r>
            <a:r>
              <a:rPr lang="en-US" dirty="0">
                <a:solidFill>
                  <a:schemeClr val="bg1"/>
                </a:solidFill>
                <a:latin typeface="Andalus" panose="02020603050405020304" pitchFamily="18" charset="-78"/>
                <a:cs typeface="Andalus" panose="02020603050405020304" pitchFamily="18" charset="-78"/>
              </a:rPr>
              <a:t>engage in hand play</a:t>
            </a:r>
          </a:p>
          <a:p>
            <a:r>
              <a:rPr lang="en-US" b="1" i="1" u="sng" dirty="0">
                <a:solidFill>
                  <a:schemeClr val="bg1"/>
                </a:solidFill>
                <a:latin typeface="Andalus" panose="02020603050405020304" pitchFamily="18" charset="-78"/>
                <a:cs typeface="Andalus" panose="02020603050405020304" pitchFamily="18" charset="-78"/>
              </a:rPr>
              <a:t>Do not </a:t>
            </a:r>
            <a:r>
              <a:rPr lang="en-US" dirty="0">
                <a:solidFill>
                  <a:schemeClr val="bg1"/>
                </a:solidFill>
                <a:latin typeface="Andalus" panose="02020603050405020304" pitchFamily="18" charset="-78"/>
                <a:cs typeface="Andalus" panose="02020603050405020304" pitchFamily="18" charset="-78"/>
              </a:rPr>
              <a:t>use foul language or make commentary that is offensive or belittling to your fellow classmates</a:t>
            </a:r>
          </a:p>
          <a:p>
            <a:r>
              <a:rPr lang="en-US" b="1" i="1" u="sng" dirty="0">
                <a:solidFill>
                  <a:schemeClr val="bg1"/>
                </a:solidFill>
                <a:latin typeface="Andalus" panose="02020603050405020304" pitchFamily="18" charset="-78"/>
                <a:cs typeface="Andalus" panose="02020603050405020304" pitchFamily="18" charset="-78"/>
              </a:rPr>
              <a:t>Do not </a:t>
            </a:r>
            <a:r>
              <a:rPr lang="en-US" dirty="0">
                <a:solidFill>
                  <a:schemeClr val="bg1"/>
                </a:solidFill>
                <a:latin typeface="Andalus" panose="02020603050405020304" pitchFamily="18" charset="-78"/>
                <a:cs typeface="Andalus" panose="02020603050405020304" pitchFamily="18" charset="-78"/>
              </a:rPr>
              <a:t>yell across the classroom </a:t>
            </a:r>
          </a:p>
          <a:p>
            <a:r>
              <a:rPr lang="en-US" b="1" i="1" u="sng" dirty="0">
                <a:solidFill>
                  <a:schemeClr val="bg1"/>
                </a:solidFill>
                <a:latin typeface="Andalus" panose="02020603050405020304" pitchFamily="18" charset="-78"/>
                <a:cs typeface="Andalus" panose="02020603050405020304" pitchFamily="18" charset="-78"/>
              </a:rPr>
              <a:t>Do not </a:t>
            </a:r>
            <a:r>
              <a:rPr lang="en-US" dirty="0">
                <a:solidFill>
                  <a:schemeClr val="bg1"/>
                </a:solidFill>
                <a:latin typeface="Andalus" panose="02020603050405020304" pitchFamily="18" charset="-78"/>
                <a:cs typeface="Andalus" panose="02020603050405020304" pitchFamily="18" charset="-78"/>
              </a:rPr>
              <a:t>speak out of turn</a:t>
            </a:r>
          </a:p>
          <a:p>
            <a:r>
              <a:rPr lang="en-US" b="1" i="1" u="sng" dirty="0">
                <a:solidFill>
                  <a:schemeClr val="bg1"/>
                </a:solidFill>
                <a:latin typeface="Andalus" panose="02020603050405020304" pitchFamily="18" charset="-78"/>
                <a:cs typeface="Andalus" panose="02020603050405020304" pitchFamily="18" charset="-78"/>
              </a:rPr>
              <a:t>Do not </a:t>
            </a:r>
            <a:r>
              <a:rPr lang="en-US" dirty="0">
                <a:solidFill>
                  <a:schemeClr val="bg1"/>
                </a:solidFill>
                <a:latin typeface="Andalus" panose="02020603050405020304" pitchFamily="18" charset="-78"/>
                <a:cs typeface="Andalus" panose="02020603050405020304" pitchFamily="18" charset="-78"/>
              </a:rPr>
              <a:t>leave the classroom without permission and the necessary hall pass</a:t>
            </a:r>
          </a:p>
          <a:p>
            <a:r>
              <a:rPr lang="en-US" b="1" i="1" u="sng" dirty="0">
                <a:solidFill>
                  <a:schemeClr val="bg1"/>
                </a:solidFill>
                <a:latin typeface="Andalus" panose="02020603050405020304" pitchFamily="18" charset="-78"/>
                <a:cs typeface="Andalus" panose="02020603050405020304" pitchFamily="18" charset="-78"/>
              </a:rPr>
              <a:t>Do not</a:t>
            </a:r>
            <a:r>
              <a:rPr lang="en-US" i="1" dirty="0">
                <a:solidFill>
                  <a:schemeClr val="bg1"/>
                </a:solidFill>
                <a:latin typeface="Andalus" panose="02020603050405020304" pitchFamily="18" charset="-78"/>
                <a:cs typeface="Andalus" panose="02020603050405020304" pitchFamily="18" charset="-78"/>
              </a:rPr>
              <a:t> </a:t>
            </a:r>
            <a:r>
              <a:rPr lang="en-US" dirty="0">
                <a:solidFill>
                  <a:schemeClr val="bg1"/>
                </a:solidFill>
                <a:latin typeface="Andalus" panose="02020603050405020304" pitchFamily="18" charset="-78"/>
                <a:cs typeface="Andalus" panose="02020603050405020304" pitchFamily="18" charset="-78"/>
              </a:rPr>
              <a:t>use electronic devices without permission</a:t>
            </a:r>
          </a:p>
          <a:p>
            <a:pPr lvl="1"/>
            <a:r>
              <a:rPr lang="en-US" b="1" dirty="0">
                <a:solidFill>
                  <a:schemeClr val="bg1"/>
                </a:solidFill>
                <a:latin typeface="Andalus" panose="02020603050405020304" pitchFamily="18" charset="-78"/>
                <a:cs typeface="Andalus" panose="02020603050405020304" pitchFamily="18" charset="-78"/>
              </a:rPr>
              <a:t>If I see it, it is mine for the remainder of the period or day.</a:t>
            </a:r>
          </a:p>
          <a:p>
            <a:endParaRPr lang="en-US" dirty="0">
              <a:latin typeface="Andalus" panose="02020603050405020304" pitchFamily="18" charset="-78"/>
              <a:cs typeface="Andalus" panose="02020603050405020304" pitchFamily="18" charset="-78"/>
            </a:endParaRPr>
          </a:p>
        </p:txBody>
      </p:sp>
      <p:sp>
        <p:nvSpPr>
          <p:cNvPr id="2" name="Title 1"/>
          <p:cNvSpPr>
            <a:spLocks noGrp="1"/>
          </p:cNvSpPr>
          <p:nvPr>
            <p:ph type="title"/>
          </p:nvPr>
        </p:nvSpPr>
        <p:spPr/>
        <p:txBody>
          <a:bodyPr/>
          <a:lstStyle/>
          <a:p>
            <a:pPr algn="ctr"/>
            <a:r>
              <a:rPr lang="en-US" dirty="0">
                <a:solidFill>
                  <a:schemeClr val="bg1"/>
                </a:solidFill>
                <a:latin typeface="Algerian" panose="04020705040A02060702" pitchFamily="82" charset="0"/>
                <a:cs typeface="Andalus" panose="02020603050405020304" pitchFamily="18" charset="-78"/>
              </a:rPr>
              <a:t>Don’ts</a:t>
            </a:r>
          </a:p>
        </p:txBody>
      </p:sp>
    </p:spTree>
    <p:extLst>
      <p:ext uri="{BB962C8B-B14F-4D97-AF65-F5344CB8AC3E}">
        <p14:creationId xmlns:p14="http://schemas.microsoft.com/office/powerpoint/2010/main" val="260336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endParaRPr lang="en-US" dirty="0">
              <a:solidFill>
                <a:schemeClr val="bg1"/>
              </a:solidFill>
              <a:latin typeface="Andalus" panose="02020603050405020304" pitchFamily="18" charset="-78"/>
              <a:cs typeface="Andalus" panose="02020603050405020304" pitchFamily="18" charset="-78"/>
            </a:endParaRPr>
          </a:p>
          <a:p>
            <a:r>
              <a:rPr lang="en-US" dirty="0">
                <a:solidFill>
                  <a:schemeClr val="bg1"/>
                </a:solidFill>
                <a:latin typeface="Andalus" panose="02020603050405020304" pitchFamily="18" charset="-78"/>
                <a:cs typeface="Andalus" panose="02020603050405020304" pitchFamily="18" charset="-78"/>
              </a:rPr>
              <a:t>This is a safe learning environment. Let’s work together to have a productive and most of all exciting experience. </a:t>
            </a:r>
          </a:p>
          <a:p>
            <a:endParaRPr lang="en-US" dirty="0">
              <a:solidFill>
                <a:schemeClr val="bg1"/>
              </a:solidFill>
              <a:latin typeface="Andalus" panose="02020603050405020304" pitchFamily="18" charset="-78"/>
              <a:cs typeface="Andalus" panose="02020603050405020304" pitchFamily="18" charset="-78"/>
            </a:endParaRPr>
          </a:p>
          <a:p>
            <a:r>
              <a:rPr lang="en-US" dirty="0">
                <a:solidFill>
                  <a:schemeClr val="bg1"/>
                </a:solidFill>
                <a:latin typeface="Andalus" panose="02020603050405020304" pitchFamily="18" charset="-78"/>
                <a:cs typeface="Andalus" panose="02020603050405020304" pitchFamily="18" charset="-78"/>
              </a:rPr>
              <a:t>I expect the same level of respect I provide to you, from you. </a:t>
            </a:r>
          </a:p>
          <a:p>
            <a:endParaRPr lang="en-US" dirty="0">
              <a:solidFill>
                <a:schemeClr val="bg1"/>
              </a:solidFill>
              <a:latin typeface="Andalus" panose="02020603050405020304" pitchFamily="18" charset="-78"/>
              <a:cs typeface="Andalus" panose="02020603050405020304" pitchFamily="18" charset="-78"/>
            </a:endParaRPr>
          </a:p>
          <a:p>
            <a:r>
              <a:rPr lang="en-US" dirty="0">
                <a:solidFill>
                  <a:schemeClr val="bg1"/>
                </a:solidFill>
                <a:latin typeface="Andalus" panose="02020603050405020304" pitchFamily="18" charset="-78"/>
                <a:cs typeface="Andalus" panose="02020603050405020304" pitchFamily="18" charset="-78"/>
              </a:rPr>
              <a:t>Believe in yourself. You are all destined for great things!</a:t>
            </a:r>
          </a:p>
        </p:txBody>
      </p:sp>
      <p:sp>
        <p:nvSpPr>
          <p:cNvPr id="4" name="Title 3"/>
          <p:cNvSpPr>
            <a:spLocks noGrp="1"/>
          </p:cNvSpPr>
          <p:nvPr>
            <p:ph type="title"/>
          </p:nvPr>
        </p:nvSpPr>
        <p:spPr>
          <a:xfrm>
            <a:off x="457200" y="228600"/>
            <a:ext cx="7987552" cy="1447800"/>
          </a:xfrm>
        </p:spPr>
        <p:txBody>
          <a:bodyPr>
            <a:noAutofit/>
          </a:bodyPr>
          <a:lstStyle/>
          <a:p>
            <a:r>
              <a:rPr lang="en-US" sz="4700" dirty="0">
                <a:solidFill>
                  <a:schemeClr val="bg1"/>
                </a:solidFill>
                <a:latin typeface="Algerian" panose="04020705040A02060702" pitchFamily="82" charset="0"/>
                <a:cs typeface="Andalus" panose="02020603050405020304" pitchFamily="18" charset="-78"/>
              </a:rPr>
              <a:t>Teamwork makes the dream work</a:t>
            </a:r>
          </a:p>
        </p:txBody>
      </p:sp>
    </p:spTree>
    <p:extLst>
      <p:ext uri="{BB962C8B-B14F-4D97-AF65-F5344CB8AC3E}">
        <p14:creationId xmlns:p14="http://schemas.microsoft.com/office/powerpoint/2010/main" val="2872504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83341" y="838200"/>
            <a:ext cx="6777318" cy="2052919"/>
          </a:xfrm>
        </p:spPr>
        <p:txBody>
          <a:bodyPr/>
          <a:lstStyle/>
          <a:p>
            <a:r>
              <a:rPr lang="en-US" dirty="0">
                <a:latin typeface="Algerian" panose="04020705040A02060702" pitchFamily="82" charset="0"/>
                <a:cs typeface="Andalus" panose="02020603050405020304" pitchFamily="18" charset="-78"/>
              </a:rPr>
              <a:t>Consequences</a:t>
            </a:r>
            <a:r>
              <a:rPr lang="en-US" dirty="0">
                <a:latin typeface="Andalus" panose="02020603050405020304" pitchFamily="18" charset="-78"/>
                <a:cs typeface="Andalus" panose="02020603050405020304" pitchFamily="18" charset="-78"/>
              </a:rPr>
              <a:t/>
            </a:r>
            <a:br>
              <a:rPr lang="en-US" dirty="0">
                <a:latin typeface="Andalus" panose="02020603050405020304" pitchFamily="18" charset="-78"/>
                <a:cs typeface="Andalus" panose="02020603050405020304" pitchFamily="18" charset="-78"/>
              </a:rPr>
            </a:br>
            <a:r>
              <a:rPr lang="en-US" sz="2000" dirty="0">
                <a:latin typeface="Andalus" panose="02020603050405020304" pitchFamily="18" charset="-78"/>
                <a:cs typeface="Andalus" panose="02020603050405020304" pitchFamily="18" charset="-78"/>
              </a:rPr>
              <a:t>Any violation of any of the above mentioned rules will be dealt with according to the guidelines set forth in our citation system</a:t>
            </a:r>
          </a:p>
        </p:txBody>
      </p:sp>
      <p:sp>
        <p:nvSpPr>
          <p:cNvPr id="2" name="Content Placeholder 1"/>
          <p:cNvSpPr>
            <a:spLocks noGrp="1"/>
          </p:cNvSpPr>
          <p:nvPr>
            <p:ph type="subTitle" idx="1"/>
          </p:nvPr>
        </p:nvSpPr>
        <p:spPr>
          <a:xfrm>
            <a:off x="838200" y="3733800"/>
            <a:ext cx="7467600" cy="2861538"/>
          </a:xfrm>
        </p:spPr>
        <p:txBody>
          <a:bodyPr>
            <a:normAutofit/>
          </a:bodyPr>
          <a:lstStyle/>
          <a:p>
            <a:pPr marL="0" indent="0">
              <a:buNone/>
            </a:pPr>
            <a:endParaRPr lang="en-US" sz="2100" dirty="0">
              <a:latin typeface="Andalus" panose="02020603050405020304" pitchFamily="18" charset="-78"/>
              <a:cs typeface="Andalus" panose="02020603050405020304" pitchFamily="18" charset="-78"/>
            </a:endParaRPr>
          </a:p>
          <a:p>
            <a:pPr marL="411480" lvl="1" indent="0">
              <a:buNone/>
            </a:pPr>
            <a:endParaRPr lang="en-US" dirty="0"/>
          </a:p>
          <a:p>
            <a:pPr marL="411480" lvl="1" indent="0">
              <a:buNone/>
            </a:pPr>
            <a:endParaRPr lang="en-US" dirty="0"/>
          </a:p>
          <a:p>
            <a:endParaRPr lang="en-US" dirty="0"/>
          </a:p>
        </p:txBody>
      </p:sp>
      <p:graphicFrame>
        <p:nvGraphicFramePr>
          <p:cNvPr id="4" name="Table 3">
            <a:extLst>
              <a:ext uri="{FF2B5EF4-FFF2-40B4-BE49-F238E27FC236}">
                <a16:creationId xmlns:a16="http://schemas.microsoft.com/office/drawing/2014/main" id="{7BFCB980-EBEE-4CAF-9DDA-C8B9F982DE58}"/>
              </a:ext>
            </a:extLst>
          </p:cNvPr>
          <p:cNvGraphicFramePr>
            <a:graphicFrameLocks noGrp="1"/>
          </p:cNvGraphicFramePr>
          <p:nvPr>
            <p:extLst>
              <p:ext uri="{D42A27DB-BD31-4B8C-83A1-F6EECF244321}">
                <p14:modId xmlns:p14="http://schemas.microsoft.com/office/powerpoint/2010/main" val="3708488993"/>
              </p:ext>
            </p:extLst>
          </p:nvPr>
        </p:nvGraphicFramePr>
        <p:xfrm>
          <a:off x="838200" y="3571700"/>
          <a:ext cx="7391400" cy="1524000"/>
        </p:xfrm>
        <a:graphic>
          <a:graphicData uri="http://schemas.openxmlformats.org/drawingml/2006/table">
            <a:tbl>
              <a:tblPr bandRow="1">
                <a:tableStyleId>{9D7B26C5-4107-4FEC-AEDC-1716B250A1EF}</a:tableStyleId>
              </a:tblPr>
              <a:tblGrid>
                <a:gridCol w="1012301">
                  <a:extLst>
                    <a:ext uri="{9D8B030D-6E8A-4147-A177-3AD203B41FA5}">
                      <a16:colId xmlns:a16="http://schemas.microsoft.com/office/drawing/2014/main" val="2181231503"/>
                    </a:ext>
                  </a:extLst>
                </a:gridCol>
                <a:gridCol w="1655031">
                  <a:extLst>
                    <a:ext uri="{9D8B030D-6E8A-4147-A177-3AD203B41FA5}">
                      <a16:colId xmlns:a16="http://schemas.microsoft.com/office/drawing/2014/main" val="3943618864"/>
                    </a:ext>
                  </a:extLst>
                </a:gridCol>
                <a:gridCol w="1066468">
                  <a:extLst>
                    <a:ext uri="{9D8B030D-6E8A-4147-A177-3AD203B41FA5}">
                      <a16:colId xmlns:a16="http://schemas.microsoft.com/office/drawing/2014/main" val="305633304"/>
                    </a:ext>
                  </a:extLst>
                </a:gridCol>
                <a:gridCol w="1189661">
                  <a:extLst>
                    <a:ext uri="{9D8B030D-6E8A-4147-A177-3AD203B41FA5}">
                      <a16:colId xmlns:a16="http://schemas.microsoft.com/office/drawing/2014/main" val="251042267"/>
                    </a:ext>
                  </a:extLst>
                </a:gridCol>
                <a:gridCol w="1023256">
                  <a:extLst>
                    <a:ext uri="{9D8B030D-6E8A-4147-A177-3AD203B41FA5}">
                      <a16:colId xmlns:a16="http://schemas.microsoft.com/office/drawing/2014/main" val="3898851070"/>
                    </a:ext>
                  </a:extLst>
                </a:gridCol>
                <a:gridCol w="1444683">
                  <a:extLst>
                    <a:ext uri="{9D8B030D-6E8A-4147-A177-3AD203B41FA5}">
                      <a16:colId xmlns:a16="http://schemas.microsoft.com/office/drawing/2014/main" val="2735480384"/>
                    </a:ext>
                  </a:extLst>
                </a:gridCol>
              </a:tblGrid>
              <a:tr h="315058">
                <a:tc>
                  <a:txBody>
                    <a:bodyPr/>
                    <a:lstStyle/>
                    <a:p>
                      <a:pPr marL="0" marR="0">
                        <a:spcBef>
                          <a:spcPts val="0"/>
                        </a:spcBef>
                        <a:spcAft>
                          <a:spcPts val="0"/>
                        </a:spcAft>
                      </a:pPr>
                      <a:r>
                        <a:rPr lang="en-US" sz="1200" b="1" dirty="0">
                          <a:solidFill>
                            <a:schemeClr val="bg1"/>
                          </a:solidFill>
                          <a:effectLst/>
                        </a:rPr>
                        <a:t>Citation 1</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tc>
                  <a:txBody>
                    <a:bodyPr/>
                    <a:lstStyle/>
                    <a:p>
                      <a:pPr marL="0" marR="0">
                        <a:spcBef>
                          <a:spcPts val="0"/>
                        </a:spcBef>
                        <a:spcAft>
                          <a:spcPts val="0"/>
                        </a:spcAft>
                      </a:pPr>
                      <a:r>
                        <a:rPr lang="en-US" sz="1200" b="1" dirty="0">
                          <a:solidFill>
                            <a:schemeClr val="bg1"/>
                          </a:solidFill>
                          <a:effectLst/>
                        </a:rPr>
                        <a:t>Citation 2</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tc>
                  <a:txBody>
                    <a:bodyPr/>
                    <a:lstStyle/>
                    <a:p>
                      <a:pPr marL="0" marR="0">
                        <a:spcBef>
                          <a:spcPts val="0"/>
                        </a:spcBef>
                        <a:spcAft>
                          <a:spcPts val="0"/>
                        </a:spcAft>
                      </a:pPr>
                      <a:r>
                        <a:rPr lang="en-US" sz="1200" b="1" dirty="0">
                          <a:solidFill>
                            <a:schemeClr val="bg1"/>
                          </a:solidFill>
                          <a:effectLst/>
                        </a:rPr>
                        <a:t>Citation 3</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tc>
                  <a:txBody>
                    <a:bodyPr/>
                    <a:lstStyle/>
                    <a:p>
                      <a:pPr marL="0" marR="0">
                        <a:spcBef>
                          <a:spcPts val="0"/>
                        </a:spcBef>
                        <a:spcAft>
                          <a:spcPts val="0"/>
                        </a:spcAft>
                      </a:pPr>
                      <a:r>
                        <a:rPr lang="en-US" sz="1200" b="1" dirty="0">
                          <a:solidFill>
                            <a:schemeClr val="bg1"/>
                          </a:solidFill>
                          <a:effectLst/>
                        </a:rPr>
                        <a:t>Citation 4</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tc>
                  <a:txBody>
                    <a:bodyPr/>
                    <a:lstStyle/>
                    <a:p>
                      <a:pPr marL="0" marR="0">
                        <a:spcBef>
                          <a:spcPts val="0"/>
                        </a:spcBef>
                        <a:spcAft>
                          <a:spcPts val="0"/>
                        </a:spcAft>
                      </a:pPr>
                      <a:r>
                        <a:rPr lang="en-US" sz="1200" b="1" dirty="0">
                          <a:solidFill>
                            <a:schemeClr val="bg1"/>
                          </a:solidFill>
                          <a:effectLst/>
                        </a:rPr>
                        <a:t>Citation 5</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tc>
                  <a:txBody>
                    <a:bodyPr/>
                    <a:lstStyle/>
                    <a:p>
                      <a:pPr marL="0" marR="0">
                        <a:spcBef>
                          <a:spcPts val="0"/>
                        </a:spcBef>
                        <a:spcAft>
                          <a:spcPts val="0"/>
                        </a:spcAft>
                      </a:pPr>
                      <a:r>
                        <a:rPr lang="en-US" sz="1200" b="1" dirty="0">
                          <a:solidFill>
                            <a:schemeClr val="bg1"/>
                          </a:solidFill>
                          <a:effectLst/>
                        </a:rPr>
                        <a:t>Office Referral</a:t>
                      </a:r>
                      <a:endParaRPr lang="en-US" sz="1200" b="1" dirty="0">
                        <a:solidFill>
                          <a:schemeClr val="bg1"/>
                        </a:solidFill>
                        <a:effectLst/>
                        <a:latin typeface="+mj-lt"/>
                        <a:ea typeface="Times New Roman" panose="02020603050405020304" pitchFamily="18" charset="0"/>
                      </a:endParaRPr>
                    </a:p>
                  </a:txBody>
                  <a:tcPr marL="65405" marR="65405" marT="33020" marB="33020">
                    <a:solidFill>
                      <a:schemeClr val="tx1">
                        <a:alpha val="86000"/>
                      </a:schemeClr>
                    </a:solidFill>
                  </a:tcPr>
                </a:tc>
                <a:extLst>
                  <a:ext uri="{0D108BD9-81ED-4DB2-BD59-A6C34878D82A}">
                    <a16:rowId xmlns:a16="http://schemas.microsoft.com/office/drawing/2014/main" val="3879252465"/>
                  </a:ext>
                </a:extLst>
              </a:tr>
              <a:tr h="1208942">
                <a:tc>
                  <a:txBody>
                    <a:bodyPr/>
                    <a:lstStyle/>
                    <a:p>
                      <a:pPr marL="0" marR="0" algn="l">
                        <a:spcBef>
                          <a:spcPts val="0"/>
                        </a:spcBef>
                        <a:spcAft>
                          <a:spcPts val="0"/>
                        </a:spcAft>
                      </a:pPr>
                      <a:r>
                        <a:rPr lang="en-US" sz="1200" b="1" dirty="0">
                          <a:solidFill>
                            <a:schemeClr val="bg1"/>
                          </a:solidFill>
                          <a:effectLst/>
                        </a:rPr>
                        <a:t>Verbal Warning</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tc>
                  <a:txBody>
                    <a:bodyPr/>
                    <a:lstStyle/>
                    <a:p>
                      <a:pPr marL="0" marR="0" algn="l">
                        <a:spcBef>
                          <a:spcPts val="0"/>
                        </a:spcBef>
                        <a:spcAft>
                          <a:spcPts val="0"/>
                        </a:spcAft>
                      </a:pPr>
                      <a:r>
                        <a:rPr lang="en-US" sz="1200" b="1" dirty="0">
                          <a:solidFill>
                            <a:schemeClr val="bg1"/>
                          </a:solidFill>
                          <a:effectLst/>
                        </a:rPr>
                        <a:t>Student/Teacher</a:t>
                      </a:r>
                    </a:p>
                    <a:p>
                      <a:pPr marL="0" marR="0" algn="l">
                        <a:spcBef>
                          <a:spcPts val="0"/>
                        </a:spcBef>
                        <a:spcAft>
                          <a:spcPts val="0"/>
                        </a:spcAft>
                      </a:pPr>
                      <a:r>
                        <a:rPr lang="en-US" sz="1200" b="1" dirty="0">
                          <a:solidFill>
                            <a:schemeClr val="bg1"/>
                          </a:solidFill>
                          <a:effectLst/>
                        </a:rPr>
                        <a:t>Conference w/Parent Contact</a:t>
                      </a:r>
                    </a:p>
                    <a:p>
                      <a:pPr marL="0" marR="0" algn="l">
                        <a:spcBef>
                          <a:spcPts val="0"/>
                        </a:spcBef>
                        <a:spcAft>
                          <a:spcPts val="0"/>
                        </a:spcAft>
                      </a:pPr>
                      <a:endParaRPr lang="en-US" sz="1200" b="1" dirty="0">
                        <a:solidFill>
                          <a:schemeClr val="bg1"/>
                        </a:solidFill>
                        <a:effectLst/>
                      </a:endParaRPr>
                    </a:p>
                    <a:p>
                      <a:pPr marL="0" marR="0" algn="l">
                        <a:spcBef>
                          <a:spcPts val="0"/>
                        </a:spcBef>
                        <a:spcAft>
                          <a:spcPts val="0"/>
                        </a:spcAft>
                      </a:pPr>
                      <a:r>
                        <a:rPr lang="en-US" sz="1050" b="1" dirty="0">
                          <a:solidFill>
                            <a:schemeClr val="bg1"/>
                          </a:solidFill>
                          <a:effectLst/>
                        </a:rPr>
                        <a:t>(Optional: Silent Lunch)</a:t>
                      </a:r>
                      <a:endParaRPr lang="en-US" sz="105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tc>
                  <a:txBody>
                    <a:bodyPr/>
                    <a:lstStyle/>
                    <a:p>
                      <a:pPr marL="0" marR="0" algn="l">
                        <a:spcBef>
                          <a:spcPts val="0"/>
                        </a:spcBef>
                        <a:spcAft>
                          <a:spcPts val="0"/>
                        </a:spcAft>
                      </a:pPr>
                      <a:r>
                        <a:rPr lang="en-US" sz="1200" b="1" dirty="0">
                          <a:solidFill>
                            <a:schemeClr val="bg1"/>
                          </a:solidFill>
                          <a:effectLst/>
                        </a:rPr>
                        <a:t>After School Detention w/ Parent Contact</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tc>
                  <a:txBody>
                    <a:bodyPr/>
                    <a:lstStyle/>
                    <a:p>
                      <a:pPr marL="0" marR="0" algn="l">
                        <a:spcBef>
                          <a:spcPts val="0"/>
                        </a:spcBef>
                        <a:spcAft>
                          <a:spcPts val="0"/>
                        </a:spcAft>
                      </a:pPr>
                      <a:r>
                        <a:rPr lang="en-US" sz="1200" b="1" dirty="0">
                          <a:solidFill>
                            <a:schemeClr val="bg1"/>
                          </a:solidFill>
                          <a:effectLst/>
                        </a:rPr>
                        <a:t>Team ISS w/Parent Contact</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tc>
                  <a:txBody>
                    <a:bodyPr/>
                    <a:lstStyle/>
                    <a:p>
                      <a:pPr marL="0" marR="0" algn="l">
                        <a:spcBef>
                          <a:spcPts val="0"/>
                        </a:spcBef>
                        <a:spcAft>
                          <a:spcPts val="0"/>
                        </a:spcAft>
                      </a:pPr>
                      <a:r>
                        <a:rPr lang="en-US" sz="1200" b="1" dirty="0">
                          <a:solidFill>
                            <a:schemeClr val="bg1"/>
                          </a:solidFill>
                          <a:effectLst/>
                        </a:rPr>
                        <a:t>Parent Conference</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tc>
                  <a:txBody>
                    <a:bodyPr/>
                    <a:lstStyle/>
                    <a:p>
                      <a:pPr marL="0" marR="0" algn="l">
                        <a:spcBef>
                          <a:spcPts val="0"/>
                        </a:spcBef>
                        <a:spcAft>
                          <a:spcPts val="0"/>
                        </a:spcAft>
                      </a:pPr>
                      <a:r>
                        <a:rPr lang="en-US" sz="1200" b="1" dirty="0">
                          <a:solidFill>
                            <a:schemeClr val="bg1"/>
                          </a:solidFill>
                          <a:effectLst/>
                        </a:rPr>
                        <a:t>Administrator Referral w/ Parent Contact</a:t>
                      </a:r>
                      <a:endParaRPr lang="en-US" sz="1200" b="1" dirty="0">
                        <a:solidFill>
                          <a:schemeClr val="bg1"/>
                        </a:solidFill>
                        <a:effectLst/>
                        <a:latin typeface="Times New Roman" panose="02020603050405020304" pitchFamily="18" charset="0"/>
                        <a:ea typeface="Times New Roman" panose="02020603050405020304" pitchFamily="18" charset="0"/>
                      </a:endParaRPr>
                    </a:p>
                  </a:txBody>
                  <a:tcPr marL="65405" marR="65405" marT="33020" marB="33020"/>
                </a:tc>
                <a:extLst>
                  <a:ext uri="{0D108BD9-81ED-4DB2-BD59-A6C34878D82A}">
                    <a16:rowId xmlns:a16="http://schemas.microsoft.com/office/drawing/2014/main" val="1972109342"/>
                  </a:ext>
                </a:extLst>
              </a:tr>
            </a:tbl>
          </a:graphicData>
        </a:graphic>
      </p:graphicFrame>
      <p:sp>
        <p:nvSpPr>
          <p:cNvPr id="5" name="TextBox 4">
            <a:extLst>
              <a:ext uri="{FF2B5EF4-FFF2-40B4-BE49-F238E27FC236}">
                <a16:creationId xmlns:a16="http://schemas.microsoft.com/office/drawing/2014/main" id="{1FE4E54E-A799-47A6-9A8E-9DE95F4DC697}"/>
              </a:ext>
            </a:extLst>
          </p:cNvPr>
          <p:cNvSpPr txBox="1"/>
          <p:nvPr/>
        </p:nvSpPr>
        <p:spPr>
          <a:xfrm>
            <a:off x="838200" y="5022228"/>
            <a:ext cx="7543800" cy="1508105"/>
          </a:xfrm>
          <a:prstGeom prst="rect">
            <a:avLst/>
          </a:prstGeom>
          <a:noFill/>
        </p:spPr>
        <p:txBody>
          <a:bodyPr wrap="square" rtlCol="0">
            <a:spAutoFit/>
          </a:bodyPr>
          <a:lstStyle/>
          <a:p>
            <a:pPr algn="ctr"/>
            <a:r>
              <a:rPr lang="en-US" sz="2000" b="1" dirty="0">
                <a:latin typeface="Algerian" panose="04020705040A02060702" pitchFamily="82" charset="0"/>
                <a:cs typeface="Calibri" panose="020F0502020204030204" pitchFamily="34" charset="0"/>
              </a:rPr>
              <a:t>Late Arrival to Class</a:t>
            </a:r>
          </a:p>
          <a:p>
            <a:pPr algn="ctr"/>
            <a:r>
              <a:rPr lang="en-US" dirty="0">
                <a:effectLst>
                  <a:outerShdw blurRad="38100" dist="38100" dir="2700000" algn="tl">
                    <a:srgbClr val="000000">
                      <a:alpha val="43137"/>
                    </a:srgbClr>
                  </a:outerShdw>
                </a:effectLst>
                <a:latin typeface="Calibri" panose="020F0502020204030204" pitchFamily="34" charset="0"/>
                <a:cs typeface="Andalus" panose="02020603050405020304"/>
              </a:rPr>
              <a:t>Arriving late to class is not recommended. However, if you are late after the second bell has rung, without a pass, please expect the following:</a:t>
            </a:r>
          </a:p>
          <a:p>
            <a:r>
              <a:rPr lang="en-US" u="sng"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First Tardy </a:t>
            </a:r>
            <a:r>
              <a:rPr lang="en-US"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is a verbal warning 	</a:t>
            </a:r>
            <a:r>
              <a:rPr lang="en-US" u="sng"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Second</a:t>
            </a:r>
            <a:r>
              <a:rPr lang="en-US"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 Detention w/parent contact</a:t>
            </a:r>
          </a:p>
          <a:p>
            <a:r>
              <a:rPr lang="en-US" u="sng"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Third</a:t>
            </a:r>
            <a:r>
              <a:rPr lang="en-US"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 Detention w/parent contact         </a:t>
            </a:r>
            <a:r>
              <a:rPr lang="en-US" u="sng"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Fourth and    </a:t>
            </a:r>
            <a:r>
              <a:rPr lang="en-US" dirty="0">
                <a:solidFill>
                  <a:schemeClr val="bg1"/>
                </a:solidFill>
                <a:effectLst>
                  <a:outerShdw blurRad="38100" dist="38100" dir="2700000" algn="tl">
                    <a:srgbClr val="000000">
                      <a:alpha val="43137"/>
                    </a:srgbClr>
                  </a:outerShdw>
                </a:effectLst>
                <a:latin typeface="Calibri" panose="020F0502020204030204" pitchFamily="34" charset="0"/>
                <a:cs typeface="Andalus" panose="02020603050405020304"/>
              </a:rPr>
              <a:t>: Administrator referral</a:t>
            </a:r>
          </a:p>
        </p:txBody>
      </p:sp>
      <p:sp>
        <p:nvSpPr>
          <p:cNvPr id="6" name="Arrow: Up 5">
            <a:extLst>
              <a:ext uri="{FF2B5EF4-FFF2-40B4-BE49-F238E27FC236}">
                <a16:creationId xmlns:a16="http://schemas.microsoft.com/office/drawing/2014/main" id="{66609E3E-0E8C-424E-AA7A-3A860D9AB14A}"/>
              </a:ext>
            </a:extLst>
          </p:cNvPr>
          <p:cNvSpPr/>
          <p:nvPr/>
        </p:nvSpPr>
        <p:spPr>
          <a:xfrm>
            <a:off x="5715000" y="6231728"/>
            <a:ext cx="45719" cy="1524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4231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4FE1-A52A-4044-BB02-032638649402}"/>
              </a:ext>
            </a:extLst>
          </p:cNvPr>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latin typeface="Algerian" panose="04020705040A02060702" pitchFamily="82" charset="0"/>
              </a:rPr>
              <a:t>Class Communication</a:t>
            </a:r>
          </a:p>
        </p:txBody>
      </p:sp>
      <p:sp>
        <p:nvSpPr>
          <p:cNvPr id="3" name="Content Placeholder 2">
            <a:extLst>
              <a:ext uri="{FF2B5EF4-FFF2-40B4-BE49-F238E27FC236}">
                <a16:creationId xmlns:a16="http://schemas.microsoft.com/office/drawing/2014/main" id="{A8801822-5C61-46CE-8FD7-81D00673ED70}"/>
              </a:ext>
            </a:extLst>
          </p:cNvPr>
          <p:cNvSpPr>
            <a:spLocks noGrp="1"/>
          </p:cNvSpPr>
          <p:nvPr>
            <p:ph sz="quarter" idx="13"/>
          </p:nvPr>
        </p:nvSpPr>
        <p:spPr>
          <a:xfrm>
            <a:off x="228600" y="2240280"/>
            <a:ext cx="8001000" cy="3877056"/>
          </a:xfrm>
        </p:spPr>
        <p:txBody>
          <a:bodyPr/>
          <a:lstStyle/>
          <a:p>
            <a:r>
              <a:rPr lang="en-US" sz="2000" dirty="0"/>
              <a:t>Class Website:</a:t>
            </a:r>
            <a:r>
              <a:rPr lang="en-US" dirty="0"/>
              <a:t> </a:t>
            </a:r>
            <a:r>
              <a:rPr lang="en-US" sz="2000" dirty="0">
                <a:solidFill>
                  <a:schemeClr val="bg1"/>
                </a:solidFill>
                <a:effectLst>
                  <a:outerShdw blurRad="38100" dist="38100" dir="2700000" algn="tl">
                    <a:srgbClr val="000000">
                      <a:alpha val="43137"/>
                    </a:srgbClr>
                  </a:outerShdw>
                </a:effectLst>
                <a:hlinkClick r:id="rId2"/>
              </a:rPr>
              <a:t>https://</a:t>
            </a:r>
            <a:r>
              <a:rPr lang="en-US" sz="2000" dirty="0" smtClean="0">
                <a:solidFill>
                  <a:schemeClr val="bg1"/>
                </a:solidFill>
                <a:effectLst>
                  <a:outerShdw blurRad="38100" dist="38100" dir="2700000" algn="tl">
                    <a:srgbClr val="000000">
                      <a:alpha val="43137"/>
                    </a:srgbClr>
                  </a:outerShdw>
                </a:effectLst>
                <a:hlinkClick r:id="rId2"/>
              </a:rPr>
              <a:t>mshendricks7thss.weebly.com</a:t>
            </a:r>
            <a:r>
              <a:rPr lang="en-US" sz="2000" dirty="0">
                <a:solidFill>
                  <a:schemeClr val="bg1"/>
                </a:solidFill>
                <a:effectLst>
                  <a:outerShdw blurRad="38100" dist="38100" dir="2700000" algn="tl">
                    <a:srgbClr val="000000">
                      <a:alpha val="43137"/>
                    </a:srgbClr>
                  </a:outerShdw>
                </a:effectLst>
                <a:hlinkClick r:id="rId2"/>
              </a:rPr>
              <a:t>/</a:t>
            </a:r>
            <a:endParaRPr lang="en-US" sz="2000" dirty="0">
              <a:solidFill>
                <a:schemeClr val="bg1"/>
              </a:solidFill>
              <a:effectLst>
                <a:outerShdw blurRad="38100" dist="38100" dir="2700000" algn="tl">
                  <a:srgbClr val="000000">
                    <a:alpha val="43137"/>
                  </a:srgbClr>
                </a:outerShdw>
              </a:effectLst>
            </a:endParaRPr>
          </a:p>
          <a:p>
            <a:pPr lvl="1"/>
            <a:r>
              <a:rPr lang="en-US" sz="1800" dirty="0">
                <a:solidFill>
                  <a:schemeClr val="bg1"/>
                </a:solidFill>
                <a:effectLst>
                  <a:outerShdw blurRad="38100" dist="38100" dir="2700000" algn="tl">
                    <a:srgbClr val="000000">
                      <a:alpha val="43137"/>
                    </a:srgbClr>
                  </a:outerShdw>
                </a:effectLst>
              </a:rPr>
              <a:t>Assignments</a:t>
            </a:r>
          </a:p>
          <a:p>
            <a:pPr lvl="1"/>
            <a:r>
              <a:rPr lang="en-US" sz="1800" dirty="0">
                <a:solidFill>
                  <a:schemeClr val="bg1"/>
                </a:solidFill>
                <a:effectLst>
                  <a:outerShdw blurRad="38100" dist="38100" dir="2700000" algn="tl">
                    <a:srgbClr val="000000">
                      <a:alpha val="43137"/>
                    </a:srgbClr>
                  </a:outerShdw>
                </a:effectLst>
              </a:rPr>
              <a:t>Documents</a:t>
            </a:r>
          </a:p>
          <a:p>
            <a:pPr lvl="1"/>
            <a:r>
              <a:rPr lang="en-US" sz="1800" dirty="0">
                <a:solidFill>
                  <a:schemeClr val="bg1"/>
                </a:solidFill>
                <a:effectLst>
                  <a:outerShdw blurRad="38100" dist="38100" dir="2700000" algn="tl">
                    <a:srgbClr val="000000">
                      <a:alpha val="43137"/>
                    </a:srgbClr>
                  </a:outerShdw>
                </a:effectLst>
              </a:rPr>
              <a:t>Contact</a:t>
            </a:r>
          </a:p>
          <a:p>
            <a:pPr lvl="1"/>
            <a:r>
              <a:rPr lang="en-US" sz="1800" dirty="0">
                <a:solidFill>
                  <a:schemeClr val="bg1"/>
                </a:solidFill>
                <a:effectLst>
                  <a:outerShdw blurRad="38100" dist="38100" dir="2700000" algn="tl">
                    <a:srgbClr val="000000">
                      <a:alpha val="43137"/>
                    </a:srgbClr>
                  </a:outerShdw>
                </a:effectLst>
              </a:rPr>
              <a:t>Supply Lists</a:t>
            </a:r>
          </a:p>
          <a:p>
            <a:pPr lvl="1"/>
            <a:r>
              <a:rPr lang="en-US" sz="1800" dirty="0">
                <a:solidFill>
                  <a:schemeClr val="bg1"/>
                </a:solidFill>
                <a:effectLst>
                  <a:outerShdw blurRad="38100" dist="38100" dir="2700000" algn="tl">
                    <a:srgbClr val="000000">
                      <a:alpha val="43137"/>
                    </a:srgbClr>
                  </a:outerShdw>
                </a:effectLst>
              </a:rPr>
              <a:t>Calendar and more…</a:t>
            </a:r>
          </a:p>
        </p:txBody>
      </p:sp>
    </p:spTree>
    <p:extLst>
      <p:ext uri="{BB962C8B-B14F-4D97-AF65-F5344CB8AC3E}">
        <p14:creationId xmlns:p14="http://schemas.microsoft.com/office/powerpoint/2010/main" val="3450424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758B11-3219-4097-A409-1E266A4FC3F2}"/>
              </a:ext>
            </a:extLst>
          </p:cNvPr>
          <p:cNvSpPr>
            <a:spLocks noGrp="1"/>
          </p:cNvSpPr>
          <p:nvPr>
            <p:ph type="ctrTitle"/>
          </p:nvPr>
        </p:nvSpPr>
        <p:spPr>
          <a:xfrm>
            <a:off x="533400" y="1387737"/>
            <a:ext cx="7848600" cy="1731982"/>
          </a:xfrm>
        </p:spPr>
        <p:txBody>
          <a:bodyPr/>
          <a:lstStyle/>
          <a:p>
            <a:r>
              <a:rPr lang="en-US" sz="4500" dirty="0">
                <a:latin typeface="Algerian" panose="04020705040A02060702" pitchFamily="82" charset="0"/>
              </a:rPr>
              <a:t>Cheers to a great year!</a:t>
            </a:r>
          </a:p>
        </p:txBody>
      </p:sp>
      <p:pic>
        <p:nvPicPr>
          <p:cNvPr id="7" name="Picture 6">
            <a:extLst>
              <a:ext uri="{FF2B5EF4-FFF2-40B4-BE49-F238E27FC236}">
                <a16:creationId xmlns:a16="http://schemas.microsoft.com/office/drawing/2014/main" id="{413D4C17-5B7C-498A-933C-8AFA3AA72A51}"/>
              </a:ext>
            </a:extLst>
          </p:cNvPr>
          <p:cNvPicPr/>
          <p:nvPr/>
        </p:nvPicPr>
        <p:blipFill rotWithShape="1">
          <a:blip r:embed="rId2" cstate="print">
            <a:extLst>
              <a:ext uri="{28A0092B-C50C-407E-A947-70E740481C1C}">
                <a14:useLocalDpi xmlns:a14="http://schemas.microsoft.com/office/drawing/2010/main" val="0"/>
              </a:ext>
            </a:extLst>
          </a:blip>
          <a:srcRect l="8537" t="13061"/>
          <a:stretch/>
        </p:blipFill>
        <p:spPr bwMode="auto">
          <a:xfrm>
            <a:off x="3429000" y="3886200"/>
            <a:ext cx="2895600" cy="17319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6023582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TM10001103[[fn=Headlines]]</Template>
  <TotalTime>2207</TotalTime>
  <Words>475</Words>
  <Application>Microsoft Office PowerPoint</Application>
  <PresentationFormat>On-screen Show (4:3)</PresentationFormat>
  <Paragraphs>64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Andalus</vt:lpstr>
      <vt:lpstr>Book Antiqua</vt:lpstr>
      <vt:lpstr>Calibri</vt:lpstr>
      <vt:lpstr>Times New Roman</vt:lpstr>
      <vt:lpstr>Wingdings</vt:lpstr>
      <vt:lpstr>Hardcover</vt:lpstr>
      <vt:lpstr>Ms. Hendricks’ World</vt:lpstr>
      <vt:lpstr>Welcome to the Magnificent 7!!</vt:lpstr>
      <vt:lpstr>Home Room</vt:lpstr>
      <vt:lpstr>Do’s</vt:lpstr>
      <vt:lpstr>Don’ts</vt:lpstr>
      <vt:lpstr>Teamwork makes the dream work</vt:lpstr>
      <vt:lpstr>Consequences Any violation of any of the above mentioned rules will be dealt with according to the guidelines set forth in our citation system</vt:lpstr>
      <vt:lpstr>Class Communication</vt:lpstr>
      <vt:lpstr>Cheers to a great year!</vt:lpstr>
    </vt:vector>
  </TitlesOfParts>
  <Company>DCBE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Hendricks’ World</dc:title>
  <dc:creator>joel boyce</dc:creator>
  <cp:lastModifiedBy>Tiffany Hendricks</cp:lastModifiedBy>
  <cp:revision>16</cp:revision>
  <dcterms:created xsi:type="dcterms:W3CDTF">2015-02-02T14:29:26Z</dcterms:created>
  <dcterms:modified xsi:type="dcterms:W3CDTF">2020-08-05T16:38:49Z</dcterms:modified>
</cp:coreProperties>
</file>